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Gelasio" panose="020B0604020202020204" charset="0"/>
      <p:regular r:id="rId16"/>
    </p:embeddedFont>
    <p:embeddedFont>
      <p:font typeface="Lato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3979" autoAdjust="0"/>
  </p:normalViewPr>
  <p:slideViewPr>
    <p:cSldViewPr snapToGrid="0" snapToObjects="1">
      <p:cViewPr varScale="1">
        <p:scale>
          <a:sx n="54" d="100"/>
          <a:sy n="54" d="100"/>
        </p:scale>
        <p:origin x="716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49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316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0016" y="1285399"/>
            <a:ext cx="14060384" cy="3464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6000" dirty="0" smtClean="0">
              <a:solidFill>
                <a:srgbClr val="312F2B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r>
              <a:rPr lang="en-US" sz="6000" dirty="0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</a:t>
            </a:r>
            <a:r>
              <a:rPr lang="en-US" sz="6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Parallel Algorithm Template for </a:t>
            </a:r>
            <a:endParaRPr lang="en-US" sz="6000" dirty="0" smtClean="0">
              <a:solidFill>
                <a:srgbClr val="312F2B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endParaRPr lang="en-US" sz="6000" dirty="0">
              <a:solidFill>
                <a:srgbClr val="312F2B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r>
              <a:rPr lang="en-US" sz="6000" dirty="0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Updating </a:t>
            </a:r>
            <a:r>
              <a:rPr lang="en-US" sz="6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Single-Source Shortest Paths</a:t>
            </a:r>
            <a:endParaRPr lang="en-US" sz="6000" dirty="0"/>
          </a:p>
        </p:txBody>
      </p:sp>
      <p:sp>
        <p:nvSpPr>
          <p:cNvPr id="5" name="Shape 2"/>
          <p:cNvSpPr/>
          <p:nvPr/>
        </p:nvSpPr>
        <p:spPr>
          <a:xfrm>
            <a:off x="793790" y="6564273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326522" y="5090562"/>
            <a:ext cx="3923868" cy="1836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b="1" dirty="0" smtClean="0">
                <a:solidFill>
                  <a:srgbClr val="272525"/>
                </a:solidFill>
                <a:latin typeface="Lato" panose="020B0604020202020204" charset="0"/>
                <a:ea typeface="Lato Bold" pitchFamily="34" charset="-122"/>
                <a:cs typeface="Lato Bold" pitchFamily="34" charset="-120"/>
              </a:rPr>
              <a:t>By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400" b="1" dirty="0" smtClean="0">
                <a:solidFill>
                  <a:srgbClr val="272525"/>
                </a:solidFill>
                <a:latin typeface="Lato" panose="020B0604020202020204" charset="0"/>
                <a:ea typeface="Lato Bold" pitchFamily="34" charset="-122"/>
                <a:cs typeface="Lato Bold" pitchFamily="34" charset="-120"/>
              </a:rPr>
              <a:t>Muhammad Bilal 22i-0806 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400" b="1" dirty="0" smtClean="0">
                <a:solidFill>
                  <a:srgbClr val="272525"/>
                </a:solidFill>
                <a:latin typeface="Lato" panose="020B0604020202020204" charset="0"/>
                <a:ea typeface="Lato Bold" pitchFamily="34" charset="-122"/>
              </a:rPr>
              <a:t>Rana Bilal Akbar  22i-1094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sz="2400" b="1" dirty="0" smtClean="0">
                <a:solidFill>
                  <a:srgbClr val="272525"/>
                </a:solidFill>
                <a:latin typeface="Lato" panose="020B0604020202020204" charset="0"/>
                <a:ea typeface="Lato Bold" pitchFamily="34" charset="-122"/>
              </a:rPr>
              <a:t>Mehboob </a:t>
            </a:r>
            <a:r>
              <a:rPr lang="en-US" sz="2400" b="1" smtClean="0">
                <a:solidFill>
                  <a:srgbClr val="272525"/>
                </a:solidFill>
                <a:latin typeface="Lato" panose="020B0604020202020204" charset="0"/>
                <a:ea typeface="Lato Bold" pitchFamily="34" charset="-122"/>
              </a:rPr>
              <a:t>Ali           22i-1208</a:t>
            </a:r>
            <a:endParaRPr lang="en-US" sz="2400" dirty="0">
              <a:latin typeface="Lato" panose="020B06040202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0298" y="746403"/>
            <a:ext cx="7736205" cy="1256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50" dirty="0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Introduction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190298" y="2531150"/>
            <a:ext cx="452557" cy="452557"/>
          </a:xfrm>
          <a:prstGeom prst="roundRect">
            <a:avLst>
              <a:gd name="adj" fmla="val 1866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43951" y="2531150"/>
            <a:ext cx="3103840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Targeted Subgraph Updates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843951" y="2966085"/>
            <a:ext cx="7082552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Focuses on updating only affected subgraphs, avoiding full network recalculation.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190298" y="3715107"/>
            <a:ext cx="452557" cy="452557"/>
          </a:xfrm>
          <a:prstGeom prst="roundRect">
            <a:avLst>
              <a:gd name="adj" fmla="val 1866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43951" y="3715107"/>
            <a:ext cx="3264218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Multi-Platform Compatibility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6843951" y="4150042"/>
            <a:ext cx="7082552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Framework supports both GPUs and multi-core CPUs for diverse computing environments.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190298" y="5220772"/>
            <a:ext cx="452557" cy="452557"/>
          </a:xfrm>
          <a:prstGeom prst="roundRect">
            <a:avLst>
              <a:gd name="adj" fmla="val 1866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843951" y="5220772"/>
            <a:ext cx="2514243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Performance Gains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843951" y="5655707"/>
            <a:ext cx="7082552" cy="6434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Achieves up to 5.6x speedup over existing methods and efficiently processes up to 100 million changes in batch.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190298" y="6726436"/>
            <a:ext cx="452557" cy="452557"/>
          </a:xfrm>
          <a:prstGeom prst="roundRect">
            <a:avLst>
              <a:gd name="adj" fmla="val 1866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843951" y="6726436"/>
            <a:ext cx="2877026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Parallel Change Detection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843951" y="7161371"/>
            <a:ext cx="7082552" cy="321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Identifies affected subgraphs in parallel, optimizing update speed.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70491" y="75104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Sequential Algorithms for </a:t>
            </a:r>
            <a:r>
              <a:rPr lang="en-US" sz="4450" dirty="0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SSSP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946189" y="20863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>
                <a:latin typeface="Gelasio" panose="020B0604020202020204" charset="0"/>
                <a:cs typeface="Gelasio" panose="020B0604020202020204" charset="0"/>
              </a:rPr>
              <a:t>Dynamic network changes</a:t>
            </a:r>
            <a:endParaRPr lang="en-US" sz="22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173799" y="260070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dirty="0">
                <a:latin typeface="Lato" panose="020B0604020202020204" charset="0"/>
              </a:rPr>
              <a:t>Updating shortest paths in response to edge insertions or deletions in a dynamic network.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73800" y="5675056"/>
            <a:ext cx="11734678" cy="426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dirty="0" smtClean="0">
                <a:latin typeface="Lato" panose="020B0604020202020204" charset="0"/>
              </a:rPr>
              <a:t>Apply Dijkstra algorithm again to affected nodes.</a:t>
            </a:r>
            <a:endParaRPr lang="en-US" dirty="0">
              <a:latin typeface="Lato" panose="020B0604020202020204" charset="0"/>
            </a:endParaRPr>
          </a:p>
          <a:p>
            <a:pPr>
              <a:lnSpc>
                <a:spcPts val="2850"/>
              </a:lnSpc>
              <a:buSzPct val="100000"/>
            </a:pPr>
            <a:r>
              <a:rPr lang="en-US" dirty="0" smtClean="0">
                <a:latin typeface="Lato" panose="020B0604020202020204" charset="0"/>
              </a:rPr>
              <a:t>.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>
              <a:latin typeface="Lato" panose="020B060402020202020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46190" y="63916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Limitations</a:t>
            </a:r>
            <a:endParaRPr lang="en-US" sz="2200" b="1" dirty="0"/>
          </a:p>
        </p:txBody>
      </p:sp>
      <p:sp>
        <p:nvSpPr>
          <p:cNvPr id="14" name="Text 1"/>
          <p:cNvSpPr/>
          <p:nvPr/>
        </p:nvSpPr>
        <p:spPr>
          <a:xfrm>
            <a:off x="946188" y="34286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b="1" dirty="0" smtClean="0">
                <a:latin typeface="Gelasio" panose="020B0604020202020204" charset="0"/>
                <a:cs typeface="Gelasio" panose="020B0604020202020204" charset="0"/>
              </a:rPr>
              <a:t>Priority queue utilization</a:t>
            </a:r>
            <a:endParaRPr lang="en-US" sz="22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46190" y="5015026"/>
            <a:ext cx="352372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1" i="0" dirty="0" smtClean="0">
                <a:solidFill>
                  <a:srgbClr val="181C24"/>
                </a:solidFill>
                <a:effectLst/>
                <a:latin typeface="Gelasio" panose="020B0604020202020204" charset="0"/>
                <a:cs typeface="Gelasio" panose="020B0604020202020204" charset="0"/>
              </a:rPr>
              <a:t>Distance updates for edges</a:t>
            </a:r>
            <a:endParaRPr lang="en-US" sz="22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16" name="Text 4"/>
          <p:cNvSpPr/>
          <p:nvPr/>
        </p:nvSpPr>
        <p:spPr>
          <a:xfrm>
            <a:off x="1173800" y="4289823"/>
            <a:ext cx="9561494" cy="374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dirty="0" smtClean="0">
                <a:latin typeface="Lato" panose="020B0604020202020204" charset="0"/>
              </a:rPr>
              <a:t>A </a:t>
            </a:r>
            <a:r>
              <a:rPr lang="en-US" dirty="0">
                <a:latin typeface="Lato" panose="020B0604020202020204" charset="0"/>
              </a:rPr>
              <a:t>priority queue helps manage nodes needing updates based on their shortest path changes.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>
              <a:latin typeface="Lato" panose="020B0604020202020204" charset="0"/>
            </a:endParaRPr>
          </a:p>
        </p:txBody>
      </p:sp>
      <p:sp>
        <p:nvSpPr>
          <p:cNvPr id="17" name="Text 4"/>
          <p:cNvSpPr/>
          <p:nvPr/>
        </p:nvSpPr>
        <p:spPr>
          <a:xfrm>
            <a:off x="1173800" y="6983661"/>
            <a:ext cx="92171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ato" panose="020B0604020202020204" charset="0"/>
              </a:rPr>
              <a:t>Redundant updates can occur, making this approach less suitable for extensive networks.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8695" y="551385"/>
            <a:ext cx="7423499" cy="4783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GPU-Based Implementation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3748" y="1456310"/>
            <a:ext cx="490895" cy="4908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6201" y="2348762"/>
            <a:ext cx="2393394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Gunrock Library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6116201" y="3150449"/>
            <a:ext cx="2393394" cy="942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Uses advance, filter, and compute steps for efficient pathfinding on GPUs.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1805" y="1456310"/>
            <a:ext cx="490895" cy="49089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731805" y="2250996"/>
            <a:ext cx="2393394" cy="613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Bellman-Ford on Kepler GPUs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8683810" y="3150448"/>
            <a:ext cx="2393394" cy="942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Employs dynamic parallelism but faces atomic operation bottlenecks.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42780" y="1456310"/>
            <a:ext cx="490895" cy="49089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292902" y="2156935"/>
            <a:ext cx="2393394" cy="613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JavaScript Implementation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11331435" y="3134098"/>
            <a:ext cx="2393394" cy="942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Effective for dynamic networks with less than 10% edge changes.</a:t>
            </a:r>
            <a:endParaRPr lang="en-US" sz="1500" dirty="0"/>
          </a:p>
        </p:txBody>
      </p:sp>
      <p:sp>
        <p:nvSpPr>
          <p:cNvPr id="14" name="Text 7"/>
          <p:cNvSpPr/>
          <p:nvPr/>
        </p:nvSpPr>
        <p:spPr>
          <a:xfrm>
            <a:off x="5912405" y="5631034"/>
            <a:ext cx="2393394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latin typeface="Gelasio" pitchFamily="34" charset="0"/>
                <a:ea typeface="Gelasio" pitchFamily="34" charset="-122"/>
                <a:cs typeface="Gelasio" pitchFamily="34" charset="-120"/>
              </a:rPr>
              <a:t>D</a:t>
            </a:r>
            <a:r>
              <a:rPr lang="en-US" sz="1900" dirty="0" smtClean="0">
                <a:latin typeface="Gelasio" pitchFamily="34" charset="0"/>
                <a:ea typeface="Gelasio" pitchFamily="34" charset="-122"/>
                <a:cs typeface="Gelasio" pitchFamily="34" charset="-120"/>
              </a:rPr>
              <a:t>ynamically Adaptive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5912405" y="6136305"/>
            <a:ext cx="2393394" cy="942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500" dirty="0">
                <a:latin typeface="Lato" panose="020B0604020202020204" charset="0"/>
              </a:rPr>
              <a:t>Only known shared-memory solution for dynamic graph updates, unlike static graph methods.</a:t>
            </a:r>
          </a:p>
        </p:txBody>
      </p:sp>
      <p:sp>
        <p:nvSpPr>
          <p:cNvPr id="17" name="Text 0"/>
          <p:cNvSpPr/>
          <p:nvPr/>
        </p:nvSpPr>
        <p:spPr>
          <a:xfrm>
            <a:off x="6116201" y="4604531"/>
            <a:ext cx="7423499" cy="4783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</a:t>
            </a:r>
            <a:r>
              <a:rPr lang="en-US" sz="3850" dirty="0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PU-Based Implementation</a:t>
            </a:r>
            <a:endParaRPr lang="en-US" sz="3850" dirty="0"/>
          </a:p>
        </p:txBody>
      </p:sp>
      <p:sp>
        <p:nvSpPr>
          <p:cNvPr id="18" name="Text 7"/>
          <p:cNvSpPr/>
          <p:nvPr/>
        </p:nvSpPr>
        <p:spPr>
          <a:xfrm>
            <a:off x="8614558" y="5594734"/>
            <a:ext cx="1895020" cy="403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dirty="0">
                <a:latin typeface="Gelasio" panose="020B0604020202020204" charset="0"/>
                <a:cs typeface="Gelasio" panose="020B0604020202020204" charset="0"/>
              </a:rPr>
              <a:t>Static graph implementations</a:t>
            </a:r>
            <a:endParaRPr lang="en-US" sz="20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19" name="Text 7"/>
          <p:cNvSpPr/>
          <p:nvPr/>
        </p:nvSpPr>
        <p:spPr>
          <a:xfrm>
            <a:off x="11933675" y="5611085"/>
            <a:ext cx="2393394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dirty="0">
                <a:latin typeface="Gelasio" panose="020B0604020202020204" charset="0"/>
                <a:cs typeface="Gelasio" panose="020B0604020202020204" charset="0"/>
              </a:rPr>
              <a:t>Galois </a:t>
            </a:r>
            <a:r>
              <a:rPr lang="en-US" dirty="0" smtClean="0">
                <a:latin typeface="Gelasio" panose="020B0604020202020204" charset="0"/>
                <a:cs typeface="Gelasio" panose="020B0604020202020204" charset="0"/>
              </a:rPr>
              <a:t>model</a:t>
            </a:r>
            <a:endParaRPr lang="en-US" sz="19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21" name="Text 8"/>
          <p:cNvSpPr/>
          <p:nvPr/>
        </p:nvSpPr>
        <p:spPr>
          <a:xfrm>
            <a:off x="11933675" y="6089597"/>
            <a:ext cx="2393394" cy="942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600" dirty="0">
                <a:latin typeface="Lato" panose="020B0604020202020204" charset="0"/>
              </a:rPr>
              <a:t>Supports graph algorithms like Dijkstra’s but does not accommodate dynamic updates</a:t>
            </a:r>
            <a:r>
              <a:rPr lang="en-US" sz="2000" dirty="0">
                <a:latin typeface="Lato" panose="020B0604020202020204" charset="0"/>
              </a:rPr>
              <a:t>.</a:t>
            </a:r>
          </a:p>
        </p:txBody>
      </p:sp>
      <p:sp>
        <p:nvSpPr>
          <p:cNvPr id="23" name="Text 8"/>
          <p:cNvSpPr/>
          <p:nvPr/>
        </p:nvSpPr>
        <p:spPr>
          <a:xfrm>
            <a:off x="8731805" y="6089596"/>
            <a:ext cx="2393394" cy="1650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600" dirty="0">
                <a:latin typeface="Lato" panose="020B0604020202020204" charset="0"/>
              </a:rPr>
              <a:t>Includes two shared-memory implementations of the D-stepping algorithm on static graphs.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6706" y="788067"/>
            <a:ext cx="113894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Efficient Parallel Algorithm for SSSP Updates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16991" y="2861186"/>
            <a:ext cx="30578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Affected Node Detection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73831" y="3442692"/>
            <a:ext cx="2734763" cy="509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Identifies and marks nodes impacted by edge changes in parallel.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3860" y="2360706"/>
            <a:ext cx="3911849" cy="376845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585890" y="304913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602404" y="21286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Edge Handling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8547285" y="2504777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Processes deletions by disconnecting nodes; additions checked for shorter paths.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383901">
            <a:off x="4692011" y="2265486"/>
            <a:ext cx="3501932" cy="350193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756698" y="2538518"/>
            <a:ext cx="396713" cy="389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7833966" y="68178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Dynamic Scheduling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8952735" y="4911623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600" dirty="0" smtClean="0">
                <a:latin typeface="Lato" panose="020B0604020202020204" charset="0"/>
              </a:rPr>
              <a:t>Checks new edges for shorter paths and updates parent and distance accordingly.</a:t>
            </a:r>
            <a:endParaRPr lang="en-US" sz="1750" dirty="0">
              <a:latin typeface="Lato" panose="020B0604020202020204" charset="0"/>
            </a:endParaRPr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557561">
            <a:off x="4929003" y="3056434"/>
            <a:ext cx="3805017" cy="380501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4154295" y="5498217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 smtClean="0">
                <a:solidFill>
                  <a:srgbClr val="272525"/>
                </a:solidFill>
                <a:latin typeface="Gelasio" pitchFamily="34" charset="0"/>
                <a:cs typeface="Gelasio" pitchFamily="34" charset="-120"/>
              </a:rPr>
              <a:t>5</a:t>
            </a:r>
            <a:endParaRPr lang="en-US" sz="2650" dirty="0"/>
          </a:p>
        </p:txBody>
      </p:sp>
      <p:sp>
        <p:nvSpPr>
          <p:cNvPr id="15" name="Text 10"/>
          <p:cNvSpPr/>
          <p:nvPr/>
        </p:nvSpPr>
        <p:spPr>
          <a:xfrm>
            <a:off x="216991" y="5605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Cycle Prevention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80376" y="6426010"/>
            <a:ext cx="38987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Resets disconnected tree parts to avoid cycles before adding new edges.</a:t>
            </a:r>
            <a:endParaRPr lang="en-US" sz="17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7827172">
            <a:off x="4451350" y="3485869"/>
            <a:ext cx="3793672" cy="3793672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566514" y="6282273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650" dirty="0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366680">
            <a:off x="3751246" y="3273736"/>
            <a:ext cx="3616645" cy="3616645"/>
          </a:xfrm>
          <a:prstGeom prst="rect">
            <a:avLst/>
          </a:prstGeom>
        </p:spPr>
      </p:pic>
      <p:sp>
        <p:nvSpPr>
          <p:cNvPr id="20" name="Text 9"/>
          <p:cNvSpPr/>
          <p:nvPr/>
        </p:nvSpPr>
        <p:spPr>
          <a:xfrm>
            <a:off x="8041432" y="4244934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21" name="TextBox 20"/>
          <p:cNvSpPr txBox="1"/>
          <p:nvPr/>
        </p:nvSpPr>
        <p:spPr>
          <a:xfrm>
            <a:off x="4323959" y="5382705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5</a:t>
            </a:r>
            <a:endParaRPr lang="en-US" sz="2800" dirty="0"/>
          </a:p>
        </p:txBody>
      </p:sp>
      <p:sp>
        <p:nvSpPr>
          <p:cNvPr id="22" name="Text 8"/>
          <p:cNvSpPr/>
          <p:nvPr/>
        </p:nvSpPr>
        <p:spPr>
          <a:xfrm>
            <a:off x="7890926" y="7211560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Distributes work evenly across processors for optimal efficiency.</a:t>
            </a:r>
            <a:endParaRPr lang="en-US" sz="1750" dirty="0"/>
          </a:p>
        </p:txBody>
      </p:sp>
      <p:sp>
        <p:nvSpPr>
          <p:cNvPr id="23" name="Text 7"/>
          <p:cNvSpPr/>
          <p:nvPr/>
        </p:nvSpPr>
        <p:spPr>
          <a:xfrm>
            <a:off x="9108147" y="43542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New edge addition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711" y="273132"/>
            <a:ext cx="6537470" cy="74961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50670" y="2778825"/>
            <a:ext cx="51063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smtClean="0"/>
              <a:t>Updating SSP TREE</a:t>
            </a:r>
            <a:endParaRPr 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230305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3059" y="521851"/>
            <a:ext cx="8513564" cy="591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Shared-Memory </a:t>
            </a:r>
            <a:r>
              <a:rPr lang="en-US" sz="3700" dirty="0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Implementation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876181" y="1492687"/>
            <a:ext cx="22860" cy="6214943"/>
          </a:xfrm>
          <a:prstGeom prst="roundRect">
            <a:avLst>
              <a:gd name="adj" fmla="val 348092"/>
            </a:avLst>
          </a:prstGeom>
          <a:solidFill>
            <a:srgbClr val="CECEC9"/>
          </a:solidFill>
          <a:ln/>
        </p:spPr>
      </p:sp>
      <p:sp>
        <p:nvSpPr>
          <p:cNvPr id="4" name="Shape 2"/>
          <p:cNvSpPr/>
          <p:nvPr/>
        </p:nvSpPr>
        <p:spPr>
          <a:xfrm>
            <a:off x="1066443" y="1907500"/>
            <a:ext cx="568285" cy="22860"/>
          </a:xfrm>
          <a:prstGeom prst="roundRect">
            <a:avLst>
              <a:gd name="adj" fmla="val 348092"/>
            </a:avLst>
          </a:prstGeom>
          <a:solidFill>
            <a:srgbClr val="CECEC9"/>
          </a:solidFill>
          <a:ln/>
        </p:spPr>
      </p:sp>
      <p:sp>
        <p:nvSpPr>
          <p:cNvPr id="5" name="Shape 3"/>
          <p:cNvSpPr/>
          <p:nvPr/>
        </p:nvSpPr>
        <p:spPr>
          <a:xfrm>
            <a:off x="663059" y="1705808"/>
            <a:ext cx="426244" cy="426244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34139" y="1741349"/>
            <a:ext cx="284083" cy="355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823442" y="1682115"/>
            <a:ext cx="2496264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OpenMP Parallelization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823442" y="2091690"/>
            <a:ext cx="12143899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Utilizes OpenMP to parallelize shortest path updates on multi-core CPUs.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1066443" y="3188375"/>
            <a:ext cx="568285" cy="22860"/>
          </a:xfrm>
          <a:prstGeom prst="roundRect">
            <a:avLst>
              <a:gd name="adj" fmla="val 348092"/>
            </a:avLst>
          </a:prstGeom>
          <a:solidFill>
            <a:srgbClr val="CECEC9"/>
          </a:solidFill>
          <a:ln/>
        </p:spPr>
      </p:sp>
      <p:sp>
        <p:nvSpPr>
          <p:cNvPr id="10" name="Shape 8"/>
          <p:cNvSpPr/>
          <p:nvPr/>
        </p:nvSpPr>
        <p:spPr>
          <a:xfrm>
            <a:off x="663059" y="2986683"/>
            <a:ext cx="426244" cy="426244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34139" y="3022223"/>
            <a:ext cx="284083" cy="355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823442" y="2962989"/>
            <a:ext cx="2368272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Edge Deletion First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1823442" y="3372564"/>
            <a:ext cx="12143899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Processes deletions before insertions to maintain shortest path correctness.</a:t>
            </a:r>
            <a:endParaRPr lang="en-US" sz="1450" dirty="0"/>
          </a:p>
        </p:txBody>
      </p:sp>
      <p:sp>
        <p:nvSpPr>
          <p:cNvPr id="14" name="Shape 12"/>
          <p:cNvSpPr/>
          <p:nvPr/>
        </p:nvSpPr>
        <p:spPr>
          <a:xfrm>
            <a:off x="1066443" y="4469249"/>
            <a:ext cx="568285" cy="22860"/>
          </a:xfrm>
          <a:prstGeom prst="roundRect">
            <a:avLst>
              <a:gd name="adj" fmla="val 348092"/>
            </a:avLst>
          </a:prstGeom>
          <a:solidFill>
            <a:srgbClr val="CECEC9"/>
          </a:solidFill>
          <a:ln/>
        </p:spPr>
      </p:sp>
      <p:sp>
        <p:nvSpPr>
          <p:cNvPr id="15" name="Shape 13"/>
          <p:cNvSpPr/>
          <p:nvPr/>
        </p:nvSpPr>
        <p:spPr>
          <a:xfrm>
            <a:off x="663059" y="4267557"/>
            <a:ext cx="426244" cy="426244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34139" y="4303097"/>
            <a:ext cx="284083" cy="355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823442" y="4243864"/>
            <a:ext cx="2368272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Affected Flag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1823442" y="4653439"/>
            <a:ext cx="12143899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Each vertex uses a flag to indicate if its path needs recalculation.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1066443" y="5750123"/>
            <a:ext cx="568285" cy="22860"/>
          </a:xfrm>
          <a:prstGeom prst="roundRect">
            <a:avLst>
              <a:gd name="adj" fmla="val 348092"/>
            </a:avLst>
          </a:prstGeom>
          <a:solidFill>
            <a:srgbClr val="CECEC9"/>
          </a:solidFill>
          <a:ln/>
        </p:spPr>
      </p:sp>
      <p:sp>
        <p:nvSpPr>
          <p:cNvPr id="20" name="Shape 18"/>
          <p:cNvSpPr/>
          <p:nvPr/>
        </p:nvSpPr>
        <p:spPr>
          <a:xfrm>
            <a:off x="663059" y="5548432"/>
            <a:ext cx="426244" cy="426244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34139" y="5583972"/>
            <a:ext cx="284083" cy="355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823442" y="5524738"/>
            <a:ext cx="2418159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Asynchronous Updates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1823442" y="5934313"/>
            <a:ext cx="12143899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Reduces thread synchronization frequency for better performance.</a:t>
            </a:r>
            <a:endParaRPr lang="en-US" sz="1450" dirty="0"/>
          </a:p>
        </p:txBody>
      </p:sp>
      <p:sp>
        <p:nvSpPr>
          <p:cNvPr id="24" name="Shape 22"/>
          <p:cNvSpPr/>
          <p:nvPr/>
        </p:nvSpPr>
        <p:spPr>
          <a:xfrm>
            <a:off x="1066443" y="7030998"/>
            <a:ext cx="568285" cy="22860"/>
          </a:xfrm>
          <a:prstGeom prst="roundRect">
            <a:avLst>
              <a:gd name="adj" fmla="val 348092"/>
            </a:avLst>
          </a:prstGeom>
          <a:solidFill>
            <a:srgbClr val="CECEC9"/>
          </a:solidFill>
          <a:ln/>
        </p:spPr>
      </p:sp>
      <p:sp>
        <p:nvSpPr>
          <p:cNvPr id="25" name="Shape 23"/>
          <p:cNvSpPr/>
          <p:nvPr/>
        </p:nvSpPr>
        <p:spPr>
          <a:xfrm>
            <a:off x="663059" y="6829306"/>
            <a:ext cx="426244" cy="426244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34139" y="6864846"/>
            <a:ext cx="284083" cy="355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1823442" y="6805613"/>
            <a:ext cx="2368272" cy="295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Batch Processing</a:t>
            </a:r>
            <a:endParaRPr lang="en-US" sz="1850" dirty="0"/>
          </a:p>
        </p:txBody>
      </p:sp>
      <p:sp>
        <p:nvSpPr>
          <p:cNvPr id="28" name="Text 26"/>
          <p:cNvSpPr/>
          <p:nvPr/>
        </p:nvSpPr>
        <p:spPr>
          <a:xfrm>
            <a:off x="1823442" y="7215188"/>
            <a:ext cx="12143899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Handles edge updates in batches to balance load and avoid memory issues.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569" y="165457"/>
            <a:ext cx="7703106" cy="1286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Efficient GPU Implementation of SSSP</a:t>
            </a:r>
            <a:endParaRPr lang="en-US" sz="4050" dirty="0"/>
          </a:p>
        </p:txBody>
      </p:sp>
      <p:sp>
        <p:nvSpPr>
          <p:cNvPr id="5" name="Text 1"/>
          <p:cNvSpPr/>
          <p:nvPr/>
        </p:nvSpPr>
        <p:spPr>
          <a:xfrm>
            <a:off x="397193" y="1720498"/>
            <a:ext cx="2947868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Parallel Thread Execution</a:t>
            </a:r>
            <a:endParaRPr lang="en-US" sz="2000" b="1" dirty="0"/>
          </a:p>
        </p:txBody>
      </p:sp>
      <p:sp>
        <p:nvSpPr>
          <p:cNvPr id="6" name="Text 2"/>
          <p:cNvSpPr/>
          <p:nvPr/>
        </p:nvSpPr>
        <p:spPr>
          <a:xfrm>
            <a:off x="397193" y="2107808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CUDA enables simultaneous processing for speed and efficiency.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397193" y="2771309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Vertex Marking</a:t>
            </a:r>
            <a:endParaRPr lang="en-US" sz="2000" b="1" dirty="0"/>
          </a:p>
        </p:txBody>
      </p:sp>
      <p:sp>
        <p:nvSpPr>
          <p:cNvPr id="9" name="Text 4"/>
          <p:cNvSpPr/>
          <p:nvPr/>
        </p:nvSpPr>
        <p:spPr>
          <a:xfrm>
            <a:off x="397192" y="3262407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VMFB structure checks and marks affected vertices efficiently.</a:t>
            </a:r>
            <a:endParaRPr lang="en-US" sz="1600" dirty="0"/>
          </a:p>
        </p:txBody>
      </p:sp>
      <p:sp>
        <p:nvSpPr>
          <p:cNvPr id="11" name="Text 5"/>
          <p:cNvSpPr/>
          <p:nvPr/>
        </p:nvSpPr>
        <p:spPr>
          <a:xfrm>
            <a:off x="399336" y="3807225"/>
            <a:ext cx="2575322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Subtree Disconnection</a:t>
            </a:r>
            <a:endParaRPr lang="en-US" sz="2000" b="1" dirty="0"/>
          </a:p>
        </p:txBody>
      </p:sp>
      <p:sp>
        <p:nvSpPr>
          <p:cNvPr id="12" name="Text 6"/>
          <p:cNvSpPr/>
          <p:nvPr/>
        </p:nvSpPr>
        <p:spPr>
          <a:xfrm>
            <a:off x="399336" y="4293548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Entire subtrees are disconnected when edges are deleted.</a:t>
            </a: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401479" y="4812055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Iterative Updates</a:t>
            </a:r>
            <a:endParaRPr lang="en-US" sz="2000" b="1" dirty="0"/>
          </a:p>
        </p:txBody>
      </p:sp>
      <p:sp>
        <p:nvSpPr>
          <p:cNvPr id="15" name="Text 8"/>
          <p:cNvSpPr/>
          <p:nvPr/>
        </p:nvSpPr>
        <p:spPr>
          <a:xfrm>
            <a:off x="399336" y="5309514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Repeats until all changes are resolved, ensuring correctness.</a:t>
            </a:r>
            <a:endParaRPr lang="en-US" sz="1600" dirty="0"/>
          </a:p>
        </p:txBody>
      </p:sp>
      <p:sp>
        <p:nvSpPr>
          <p:cNvPr id="22" name="Text 7"/>
          <p:cNvSpPr/>
          <p:nvPr/>
        </p:nvSpPr>
        <p:spPr>
          <a:xfrm>
            <a:off x="399336" y="5917778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</a:t>
            </a:r>
            <a:r>
              <a:rPr lang="en-US" sz="2000" b="1" dirty="0" smtClean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andling Edge changes</a:t>
            </a:r>
            <a:endParaRPr lang="en-US" sz="2000" b="1" dirty="0"/>
          </a:p>
        </p:txBody>
      </p:sp>
      <p:sp>
        <p:nvSpPr>
          <p:cNvPr id="23" name="Text 8"/>
          <p:cNvSpPr/>
          <p:nvPr/>
        </p:nvSpPr>
        <p:spPr>
          <a:xfrm>
            <a:off x="395050" y="6433236"/>
            <a:ext cx="6365081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1600" dirty="0" smtClean="0">
                <a:latin typeface="Lato" panose="020B0604020202020204" charset="0"/>
              </a:rPr>
              <a:t>The algorithm checks for both edge deletions and insertions to determine affected vertices.</a:t>
            </a:r>
            <a:endParaRPr lang="en-US" sz="1600" dirty="0">
              <a:latin typeface="Lato" panose="020B06040202020202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6842" y="770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 smtClean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Proposed Parallelization Strategy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5947648" y="1509593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166842" y="17378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Approach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182081" y="2356718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Combines METIS for partitioning, MPI for distributed processing, and OpenMP for shared memory updates.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9945052" y="1413387"/>
            <a:ext cx="3865951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073759" y="1652300"/>
            <a:ext cx="3649504" cy="404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000" dirty="0" smtClean="0">
                <a:latin typeface="Gelasio" panose="020B0604020202020204" charset="0"/>
                <a:cs typeface="Gelasio" panose="020B0604020202020204" charset="0"/>
              </a:rPr>
              <a:t>Distributed Processing with MPI</a:t>
            </a:r>
            <a:endParaRPr lang="en-US" sz="240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241160" y="242829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/>
              <a:t>MPI processes manage partitions and handle communication for edge changes and updates.</a:t>
            </a:r>
          </a:p>
        </p:txBody>
      </p:sp>
      <p:sp>
        <p:nvSpPr>
          <p:cNvPr id="10" name="Shape 7"/>
          <p:cNvSpPr/>
          <p:nvPr/>
        </p:nvSpPr>
        <p:spPr>
          <a:xfrm>
            <a:off x="5947648" y="6404022"/>
            <a:ext cx="7708700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62459" y="6678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Testing &amp; Metrics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362459" y="7160194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Evaluates performance on road, social, and synthetic networks, comparing sequential, MPI, and hybrid methods.</a:t>
            </a:r>
            <a:endParaRPr lang="en-US" sz="1750" dirty="0"/>
          </a:p>
        </p:txBody>
      </p:sp>
      <p:sp>
        <p:nvSpPr>
          <p:cNvPr id="13" name="Shape 1"/>
          <p:cNvSpPr/>
          <p:nvPr/>
        </p:nvSpPr>
        <p:spPr>
          <a:xfrm>
            <a:off x="5947647" y="4185064"/>
            <a:ext cx="3664863" cy="1865064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Shape 1"/>
          <p:cNvSpPr/>
          <p:nvPr/>
        </p:nvSpPr>
        <p:spPr>
          <a:xfrm>
            <a:off x="9991485" y="4114800"/>
            <a:ext cx="3819518" cy="1935328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5" name="Text 2"/>
          <p:cNvSpPr/>
          <p:nvPr/>
        </p:nvSpPr>
        <p:spPr>
          <a:xfrm>
            <a:off x="6182081" y="43223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Graph partitioning</a:t>
            </a:r>
            <a:endParaRPr lang="en-US" sz="2200" dirty="0"/>
          </a:p>
        </p:txBody>
      </p:sp>
      <p:sp>
        <p:nvSpPr>
          <p:cNvPr id="17" name="Text 3"/>
          <p:cNvSpPr/>
          <p:nvPr/>
        </p:nvSpPr>
        <p:spPr>
          <a:xfrm>
            <a:off x="6182080" y="479468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/>
              <a:t>Partition input graph into chunks matching MPI processes while maintaining ghost zones</a:t>
            </a:r>
            <a:endParaRPr lang="en-US" sz="1750" dirty="0"/>
          </a:p>
        </p:txBody>
      </p:sp>
      <p:sp>
        <p:nvSpPr>
          <p:cNvPr id="18" name="Text 2"/>
          <p:cNvSpPr/>
          <p:nvPr/>
        </p:nvSpPr>
        <p:spPr>
          <a:xfrm>
            <a:off x="10240684" y="42375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100" dirty="0" smtClean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OpenMP for shared memory</a:t>
            </a:r>
            <a:endParaRPr lang="en-US" sz="2100" dirty="0"/>
          </a:p>
        </p:txBody>
      </p:sp>
      <p:sp>
        <p:nvSpPr>
          <p:cNvPr id="20" name="Text 3"/>
          <p:cNvSpPr/>
          <p:nvPr/>
        </p:nvSpPr>
        <p:spPr>
          <a:xfrm>
            <a:off x="10225918" y="4676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/>
              <a:t>Uses OpenMP within MPI processes for local edge processing and distance updates.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569</Words>
  <Application>Microsoft Office PowerPoint</Application>
  <PresentationFormat>Custom</PresentationFormat>
  <Paragraphs>105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Lato Bold</vt:lpstr>
      <vt:lpstr>Gelasio</vt:lpstr>
      <vt:lpstr>Lato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</cp:lastModifiedBy>
  <cp:revision>29</cp:revision>
  <dcterms:created xsi:type="dcterms:W3CDTF">2025-04-20T16:02:14Z</dcterms:created>
  <dcterms:modified xsi:type="dcterms:W3CDTF">2025-04-22T17:30:32Z</dcterms:modified>
</cp:coreProperties>
</file>